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-Deformation invariance: Stretched letter A still recognized as A. Benefit: Less sensitive to noise, able to find major features of underlying shape (loops).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-Coordinate invariance: No dependence on a coordinate system. Beneﬁt: able to analyze data collected from different platforms that may use different technologies.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Eccentricity: measures how close a point is to the ‘center’ of the dataset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Node size ~ number of points in node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Node color ~ average filter value of points in node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Edges thicker when there are more overlapping points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Flares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Hypothesis: upper left flare is tail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Also significant: chloride (highly correlated with sodium), glucose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Filter function: be anything, but is usually used to map each (potentially) high dimensional point to one dimension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/>
              <a:t>Bad outcome group: GOSE 1-4, Good outcome group: GOSE 5-8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/>
              <a:t>-Flares corresponding to age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-Good group skewed younger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-Node size ~ number of points in node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-Node color ~ average filter value of points in node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-Edges thicker when there are more overlapping points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-Flares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-Highest sodium in young people who did bad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-Low sodium best indicator for younger-middle aged people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5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b="0" i="0" sz="2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b="0" i="0" sz="2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b="0" i="0" sz="2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b="0" i="0" sz="2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b="0" i="0" sz="2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b="0" i="0" sz="2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b="0" i="0" sz="2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b="0" i="0" sz="2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b="0" i="0" sz="2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4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4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b="0" i="0" sz="21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b="0" i="0" sz="21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b="0" i="0" sz="21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b="0" i="0" sz="21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b="0" i="0" sz="21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b="0" i="0" sz="21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b="0" i="0" sz="21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b="0" i="0" sz="21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b="0" i="0" sz="21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indent="0" lvl="2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indent="0" lvl="3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indent="0" lvl="4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indent="0" lvl="5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indent="0" lvl="6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indent="0" lvl="7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indent="0" lvl="8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Arial"/>
              <a:buNone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2.png"/><Relationship Id="rId4" Type="http://schemas.openxmlformats.org/officeDocument/2006/relationships/image" Target="../media/image00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png"/><Relationship Id="rId4" Type="http://schemas.openxmlformats.org/officeDocument/2006/relationships/image" Target="../media/image09.png"/><Relationship Id="rId5" Type="http://schemas.openxmlformats.org/officeDocument/2006/relationships/image" Target="../media/image0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png"/><Relationship Id="rId4" Type="http://schemas.openxmlformats.org/officeDocument/2006/relationships/image" Target="../media/image14.png"/><Relationship Id="rId5" Type="http://schemas.openxmlformats.org/officeDocument/2006/relationships/image" Target="../media/image13.png"/><Relationship Id="rId6" Type="http://schemas.openxmlformats.org/officeDocument/2006/relationships/image" Target="../media/image1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7.png"/><Relationship Id="rId4" Type="http://schemas.openxmlformats.org/officeDocument/2006/relationships/image" Target="../media/image0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5.png"/><Relationship Id="rId4" Type="http://schemas.openxmlformats.org/officeDocument/2006/relationships/image" Target="../media/image03.png"/><Relationship Id="rId5" Type="http://schemas.openxmlformats.org/officeDocument/2006/relationships/image" Target="../media/image06.png"/><Relationship Id="rId6" Type="http://schemas.openxmlformats.org/officeDocument/2006/relationships/image" Target="../media/image04.png"/><Relationship Id="rId7" Type="http://schemas.openxmlformats.org/officeDocument/2006/relationships/image" Target="../media/image0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0.png"/><Relationship Id="rId4" Type="http://schemas.openxmlformats.org/officeDocument/2006/relationships/image" Target="../media/image0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0" y="2600325"/>
            <a:ext cx="1904999" cy="2543099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Shape 55"/>
          <p:cNvSpPr txBox="1"/>
          <p:nvPr>
            <p:ph type="ctrTitle"/>
          </p:nvPr>
        </p:nvSpPr>
        <p:spPr>
          <a:xfrm>
            <a:off x="311700" y="209925"/>
            <a:ext cx="8520599" cy="13771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Extracting Insights from Biomedical Data using Topological Data Analysis</a:t>
            </a:r>
          </a:p>
        </p:txBody>
      </p:sp>
      <p:sp>
        <p:nvSpPr>
          <p:cNvPr id="56" name="Shape 56"/>
          <p:cNvSpPr txBox="1"/>
          <p:nvPr>
            <p:ph idx="1" type="subTitle"/>
          </p:nvPr>
        </p:nvSpPr>
        <p:spPr>
          <a:xfrm>
            <a:off x="311700" y="1964350"/>
            <a:ext cx="8520599" cy="2672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0" i="0" lang="en" sz="2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By Charlie Fractal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0" i="0" lang="en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Mentor: Dr. Vignesh Subbian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0" i="0" lang="en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College of Engineering | University of Arizona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0" i="0" lang="en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NASA Space Grant Symposium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0" i="0" lang="en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Tempe, Arizona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0" i="0" lang="en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Arizona State University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0" i="0" lang="en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April 22, 2017</a:t>
            </a:r>
          </a:p>
        </p:txBody>
      </p:sp>
      <p:pic>
        <p:nvPicPr>
          <p:cNvPr id="57" name="Shape 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600286"/>
            <a:ext cx="1904999" cy="2543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Shape 5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23775" y="3300700"/>
            <a:ext cx="2220224" cy="1842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0" y="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Topological Data Analysis (TDA)</a:t>
            </a:r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0" y="731125"/>
            <a:ext cx="8558700" cy="402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06400" lvl="0" marL="4572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lang="en" sz="2400"/>
              <a:t>Analyze complex, high-dimensional data by looking at its shape.</a:t>
            </a:r>
          </a:p>
          <a:p>
            <a:pPr indent="-406400" lvl="0" marL="457200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lang="en" sz="2400"/>
              <a:t>Goal: extract invariant topological features of the data to discover patterns and relationships.</a:t>
            </a:r>
          </a:p>
          <a:p>
            <a:pPr indent="-406400" lvl="0" marL="457200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lang="en" sz="2400"/>
              <a:t>Advantages of TDA:</a:t>
            </a:r>
          </a:p>
          <a:p>
            <a:pPr indent="-406400" lvl="1" marL="9144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lang="en" sz="2400"/>
              <a:t>Deformation invariance</a:t>
            </a:r>
          </a:p>
          <a:p>
            <a:pPr indent="-406400" lvl="1" marL="914400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lang="en" sz="2400"/>
              <a:t>Coordinate invariance</a:t>
            </a:r>
          </a:p>
          <a:p>
            <a:pPr indent="-406400" lvl="1" marL="914400" rtl="0"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lang="en" sz="2400"/>
              <a:t>Compressed representation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0" y="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Limitations of TDA</a:t>
            </a:r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0" y="7615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064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Based on visual inspection</a:t>
            </a:r>
            <a:r>
              <a:rPr lang="en" sz="2400"/>
              <a:t>;</a:t>
            </a: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imprecise.</a:t>
            </a:r>
          </a:p>
          <a:p>
            <a:pPr indent="-4064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Many different options of filter functions, number of intervals, clustering and covering methods; hard to know which is the best representation.</a:t>
            </a:r>
          </a:p>
          <a:p>
            <a:pPr indent="-4064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Good for exploratory analysis to be followed up by more traditional methods.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311700" y="1809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Mapper Example</a:t>
            </a:r>
          </a:p>
        </p:txBody>
      </p:sp>
      <p:pic>
        <p:nvPicPr>
          <p:cNvPr id="145" name="Shape 1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700" y="1152475"/>
            <a:ext cx="3924299" cy="205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Shape 14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96100" y="180925"/>
            <a:ext cx="3867149" cy="3028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Shape 14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930036" y="4483775"/>
            <a:ext cx="3237900" cy="269824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Shape 148"/>
          <p:cNvSpPr txBox="1"/>
          <p:nvPr/>
        </p:nvSpPr>
        <p:spPr>
          <a:xfrm>
            <a:off x="2930036" y="4669225"/>
            <a:ext cx="521699" cy="237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Low</a:t>
            </a:r>
          </a:p>
        </p:txBody>
      </p:sp>
      <p:sp>
        <p:nvSpPr>
          <p:cNvPr id="149" name="Shape 149"/>
          <p:cNvSpPr txBox="1"/>
          <p:nvPr/>
        </p:nvSpPr>
        <p:spPr>
          <a:xfrm>
            <a:off x="5600162" y="4653175"/>
            <a:ext cx="613800" cy="2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High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306925" y="3326575"/>
            <a:ext cx="3924299" cy="64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Input: 3D points in the shape of a cat, with the points colored by their filter function value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(eccentricity with an exponent of infinity as the exponent)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4896100" y="3326575"/>
            <a:ext cx="3924299" cy="60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Output: Mapper output for the cat dataset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(uniform cover method with 10 intervals, overlap of 50%, and first-gap cutoff with a gap size of 0.5), colored by filter function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311700" y="2234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GOSE score as filter function</a:t>
            </a:r>
          </a:p>
        </p:txBody>
      </p:sp>
      <p:pic>
        <p:nvPicPr>
          <p:cNvPr id="157" name="Shape 1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1650" y="965850"/>
            <a:ext cx="4080625" cy="1533524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Shape 158"/>
          <p:cNvSpPr txBox="1"/>
          <p:nvPr/>
        </p:nvSpPr>
        <p:spPr>
          <a:xfrm>
            <a:off x="311650" y="2473400"/>
            <a:ext cx="4300200" cy="489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Colored by GOSE. Bottom group had better outcome, top group had worse outcome.</a:t>
            </a:r>
          </a:p>
        </p:txBody>
      </p:sp>
      <p:pic>
        <p:nvPicPr>
          <p:cNvPr id="159" name="Shape 15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69625" y="3072074"/>
            <a:ext cx="4022649" cy="1579973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Shape 160"/>
          <p:cNvSpPr txBox="1"/>
          <p:nvPr/>
        </p:nvSpPr>
        <p:spPr>
          <a:xfrm>
            <a:off x="4867500" y="4605600"/>
            <a:ext cx="3964799" cy="384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Colored by hemoglobin</a:t>
            </a:r>
          </a:p>
        </p:txBody>
      </p:sp>
      <p:sp>
        <p:nvSpPr>
          <p:cNvPr id="161" name="Shape 161"/>
          <p:cNvSpPr txBox="1"/>
          <p:nvPr/>
        </p:nvSpPr>
        <p:spPr>
          <a:xfrm>
            <a:off x="311650" y="4605600"/>
            <a:ext cx="3964799" cy="384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Colored by sodium</a:t>
            </a:r>
          </a:p>
        </p:txBody>
      </p:sp>
      <p:pic>
        <p:nvPicPr>
          <p:cNvPr id="162" name="Shape 16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751725" y="3062550"/>
            <a:ext cx="4080625" cy="1589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Shape 16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751675" y="965850"/>
            <a:ext cx="4080624" cy="1533524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Shape 164"/>
          <p:cNvSpPr txBox="1"/>
          <p:nvPr/>
        </p:nvSpPr>
        <p:spPr>
          <a:xfrm>
            <a:off x="4867500" y="2526050"/>
            <a:ext cx="3964799" cy="384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Colored by age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0" y="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Problem</a:t>
            </a:r>
          </a:p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0" y="723200"/>
            <a:ext cx="88233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064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Data generated from clinical settings are often large, noisy, and multimodal</a:t>
            </a:r>
            <a:r>
              <a:rPr lang="en" sz="2400"/>
              <a:t>.</a:t>
            </a:r>
          </a:p>
          <a:p>
            <a:pPr indent="-4064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Analyzing this data could lead to new discoveries to improve treatment for patients and/or prognosis of diseases.</a:t>
            </a:r>
          </a:p>
          <a:p>
            <a:pPr indent="-4064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Need methods for analyzing such large, high-dimensional, and noisy data sets.</a:t>
            </a:r>
          </a:p>
          <a:p>
            <a:pPr indent="-4064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lang="en" sz="2400"/>
              <a:t>Goal: Explore topological data analysis and use it on a real dataset.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0" y="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Mapper Algorithm</a:t>
            </a:r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0" y="706325"/>
            <a:ext cx="6929700" cy="402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06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Converts point cloud data into a 2D graph</a:t>
            </a:r>
            <a:r>
              <a:rPr lang="en" sz="2400"/>
              <a:t>.</a:t>
            </a:r>
          </a:p>
          <a:p>
            <a:pPr indent="-406400" lvl="0" marL="4572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Mapper algorithm:</a:t>
            </a:r>
          </a:p>
          <a:p>
            <a:pPr indent="-406400" lvl="1" marL="9144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Apply filter function </a:t>
            </a:r>
          </a:p>
          <a:p>
            <a:pPr indent="-406400" lvl="1" marL="9144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Divide points into overlapping intervals</a:t>
            </a:r>
          </a:p>
          <a:p>
            <a:pPr indent="-406400" lvl="1" marL="9144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Cluster each interval</a:t>
            </a:r>
          </a:p>
          <a:p>
            <a:pPr indent="-406400" lvl="1" marL="9144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Clusters become nodes, and clusters with </a:t>
            </a:r>
            <a:b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points in common are connected with edges</a:t>
            </a:r>
          </a:p>
        </p:txBody>
      </p:sp>
      <p:pic>
        <p:nvPicPr>
          <p:cNvPr descr="mapper.PNG" id="71" name="Shape 7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7625" y="187724"/>
            <a:ext cx="2267100" cy="44946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Shape 72"/>
          <p:cNvSpPr txBox="1"/>
          <p:nvPr/>
        </p:nvSpPr>
        <p:spPr>
          <a:xfrm>
            <a:off x="3307225" y="4626375"/>
            <a:ext cx="57375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0" i="0" lang="en" sz="12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Image source: Lum, P.Y. et al. Extracting insights from the shape of complex data using topology. Sci. Rep. 3, 1236; DOI:10.1038/srep01236 (2013).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0" y="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Traumatic Brain Injury (TBI) dataset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0" y="676325"/>
            <a:ext cx="8939100" cy="362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064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A dataset of 834 patients with TBI, measuring labs over the first 3 days after injury. (</a:t>
            </a:r>
            <a:r>
              <a:rPr lang="en" sz="2400"/>
              <a:t>Age range: 18-85, Mean: 39.51)</a:t>
            </a:r>
          </a:p>
          <a:p>
            <a:pPr indent="-40640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Glasgow Outcome Scale Extended (GOSE) measures the severity of disability, taken 6 months after the injury: </a:t>
            </a:r>
            <a:b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1 - Deat</a:t>
            </a:r>
            <a:r>
              <a:rPr lang="en" sz="2400"/>
              <a:t>h                                  </a:t>
            </a: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5 - Lower moderate disability </a:t>
            </a:r>
            <a:b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2 - Vegetative state</a:t>
            </a:r>
            <a:r>
              <a:rPr lang="en" sz="2400"/>
              <a:t>                  </a:t>
            </a: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6 - Upper moderate disability</a:t>
            </a:r>
            <a:b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3 - Lower severe disability</a:t>
            </a:r>
            <a:r>
              <a:rPr lang="en" sz="2400"/>
              <a:t>       </a:t>
            </a: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7 - Lower good recovery </a:t>
            </a:r>
            <a:b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4 - Upper severe disability</a:t>
            </a:r>
            <a:r>
              <a:rPr lang="en" sz="2400"/>
              <a:t>       </a:t>
            </a: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8 - Upper good recovery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x="729427" y="4525407"/>
            <a:ext cx="3702300" cy="48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“Bad” outcome ^</a:t>
            </a:r>
          </a:p>
        </p:txBody>
      </p:sp>
      <p:sp>
        <p:nvSpPr>
          <p:cNvPr id="80" name="Shape 80"/>
          <p:cNvSpPr txBox="1"/>
          <p:nvPr/>
        </p:nvSpPr>
        <p:spPr>
          <a:xfrm>
            <a:off x="4818305" y="4525403"/>
            <a:ext cx="3702299" cy="48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Arial"/>
              <a:buNone/>
            </a:pP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“Good” outcome ^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0" y="0"/>
            <a:ext cx="8520600" cy="825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/>
              <a:t>Using Mapper on the TBI Dataset</a:t>
            </a:r>
          </a:p>
        </p:txBody>
      </p:sp>
      <p:pic>
        <p:nvPicPr>
          <p:cNvPr id="86" name="Shape 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24300" y="2289387"/>
            <a:ext cx="5159907" cy="2273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Shape 8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62275" y="4594225"/>
            <a:ext cx="3237900" cy="2697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 txBox="1"/>
          <p:nvPr/>
        </p:nvSpPr>
        <p:spPr>
          <a:xfrm>
            <a:off x="2662275" y="4779675"/>
            <a:ext cx="521700" cy="2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Low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5332400" y="4763625"/>
            <a:ext cx="613800" cy="2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High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7189500" y="4020525"/>
            <a:ext cx="1954500" cy="10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chemeClr val="lt2"/>
                </a:solidFill>
              </a:rPr>
              <a:t>Software:</a:t>
            </a:r>
            <a:br>
              <a:rPr lang="en" sz="1800">
                <a:solidFill>
                  <a:schemeClr val="lt2"/>
                </a:solidFill>
              </a:rPr>
            </a:br>
            <a:r>
              <a:rPr lang="en" sz="1800">
                <a:solidFill>
                  <a:schemeClr val="lt2"/>
                </a:solidFill>
              </a:rPr>
              <a:t>Python Mapper by Daniel Müllner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0" y="735525"/>
            <a:ext cx="8608500" cy="135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406400" lvl="0" marL="4572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•"/>
            </a:pPr>
            <a:r>
              <a:rPr lang="en" sz="2400"/>
              <a:t>Filter function: Eccentricity (measures how close each point is to the ‘center’ of the data).</a:t>
            </a:r>
          </a:p>
          <a:p>
            <a:pPr indent="-406400" lvl="0" marL="457200" rt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Char char="•"/>
            </a:pPr>
            <a:r>
              <a:rPr lang="en" sz="2400"/>
              <a:t>Colored by the average age of the patients in the node.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0" y="12"/>
            <a:ext cx="60108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 sz="3600"/>
              <a:t>Most Significant Results</a:t>
            </a:r>
          </a:p>
        </p:txBody>
      </p:sp>
      <p:pic>
        <p:nvPicPr>
          <p:cNvPr id="97" name="Shape 9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125" y="1085825"/>
            <a:ext cx="4446875" cy="1959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Shape 9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07975" y="1085824"/>
            <a:ext cx="4446910" cy="1959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Shape 9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9111" y="3099425"/>
            <a:ext cx="4446900" cy="1959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Shape 10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607987" y="3099440"/>
            <a:ext cx="4446875" cy="1959759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Shape 101"/>
          <p:cNvSpPr txBox="1"/>
          <p:nvPr/>
        </p:nvSpPr>
        <p:spPr>
          <a:xfrm>
            <a:off x="1947050" y="2158950"/>
            <a:ext cx="996599" cy="3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Age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6468750" y="2158950"/>
            <a:ext cx="996599" cy="3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Sodium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1814274" y="4065825"/>
            <a:ext cx="1206000" cy="3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Hemoglobin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6468750" y="3906812"/>
            <a:ext cx="996599" cy="3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Glucose</a:t>
            </a:r>
          </a:p>
        </p:txBody>
      </p:sp>
      <p:pic>
        <p:nvPicPr>
          <p:cNvPr id="105" name="Shape 10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770950" y="592875"/>
            <a:ext cx="3237900" cy="269824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Shape 106"/>
          <p:cNvSpPr txBox="1"/>
          <p:nvPr/>
        </p:nvSpPr>
        <p:spPr>
          <a:xfrm>
            <a:off x="5770950" y="778325"/>
            <a:ext cx="521699" cy="237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Low</a:t>
            </a:r>
          </a:p>
        </p:txBody>
      </p:sp>
      <p:sp>
        <p:nvSpPr>
          <p:cNvPr id="107" name="Shape 107"/>
          <p:cNvSpPr txBox="1"/>
          <p:nvPr/>
        </p:nvSpPr>
        <p:spPr>
          <a:xfrm>
            <a:off x="8441075" y="762275"/>
            <a:ext cx="613800" cy="2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High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0" y="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 of Results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0" y="78732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Low age, sodium, chloride, glucose, and high hemoglobin in the first three days are correlated with better outcome.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2896650" y="898350"/>
            <a:ext cx="33507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 you!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Questions?</a:t>
            </a:r>
          </a:p>
        </p:txBody>
      </p:sp>
      <p:pic>
        <p:nvPicPr>
          <p:cNvPr id="119" name="Shape 1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762086"/>
            <a:ext cx="2869175" cy="2381423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Shape 120"/>
          <p:cNvSpPr/>
          <p:nvPr/>
        </p:nvSpPr>
        <p:spPr>
          <a:xfrm>
            <a:off x="7036850" y="2381290"/>
            <a:ext cx="2107200" cy="27621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1" name="Shape 1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036850" y="2381249"/>
            <a:ext cx="2107150" cy="27622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0" y="0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/>
              <a:t>Software</a:t>
            </a:r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0" y="863550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  <a:buChar char="●"/>
            </a:pPr>
            <a:r>
              <a:rPr lang="en" sz="2400"/>
              <a:t>Python Mapper by Daniel Müllner</a:t>
            </a:r>
          </a:p>
          <a:p>
            <a:pPr indent="457200" lvl="0">
              <a:spcBef>
                <a:spcPts val="0"/>
              </a:spcBef>
              <a:buNone/>
            </a:pPr>
            <a:r>
              <a:rPr lang="en" sz="2400"/>
              <a:t>http://danifold.net/mapper/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